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79" r:id="rId2"/>
    <p:sldId id="322" r:id="rId3"/>
    <p:sldId id="303" r:id="rId4"/>
    <p:sldId id="263" r:id="rId5"/>
    <p:sldId id="304" r:id="rId6"/>
    <p:sldId id="307" r:id="rId7"/>
    <p:sldId id="305" r:id="rId8"/>
    <p:sldId id="306" r:id="rId9"/>
    <p:sldId id="308" r:id="rId10"/>
    <p:sldId id="309" r:id="rId11"/>
    <p:sldId id="310" r:id="rId12"/>
    <p:sldId id="311" r:id="rId13"/>
    <p:sldId id="312" r:id="rId14"/>
    <p:sldId id="313" r:id="rId15"/>
    <p:sldId id="317" r:id="rId16"/>
    <p:sldId id="316" r:id="rId17"/>
    <p:sldId id="320" r:id="rId18"/>
    <p:sldId id="321" r:id="rId19"/>
    <p:sldId id="315" r:id="rId20"/>
    <p:sldId id="318" r:id="rId21"/>
    <p:sldId id="274" r:id="rId22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9">
          <p15:clr>
            <a:srgbClr val="A4A3A4"/>
          </p15:clr>
        </p15:guide>
        <p15:guide id="2" orient="horz" pos="791">
          <p15:clr>
            <a:srgbClr val="A4A3A4"/>
          </p15:clr>
        </p15:guide>
        <p15:guide id="3" orient="horz" pos="865">
          <p15:clr>
            <a:srgbClr val="A4A3A4"/>
          </p15:clr>
        </p15:guide>
        <p15:guide id="4" orient="horz" pos="2390">
          <p15:clr>
            <a:srgbClr val="A4A3A4"/>
          </p15:clr>
        </p15:guide>
        <p15:guide id="5" orient="horz" pos="4176">
          <p15:clr>
            <a:srgbClr val="A4A3A4"/>
          </p15:clr>
        </p15:guide>
        <p15:guide id="6" orient="horz" pos="2216">
          <p15:clr>
            <a:srgbClr val="A4A3A4"/>
          </p15:clr>
        </p15:guide>
        <p15:guide id="7" orient="horz" pos="4011">
          <p15:clr>
            <a:srgbClr val="A4A3A4"/>
          </p15:clr>
        </p15:guide>
        <p15:guide id="8" orient="horz" pos="3801">
          <p15:clr>
            <a:srgbClr val="A4A3A4"/>
          </p15:clr>
        </p15:guide>
        <p15:guide id="9" pos="3861">
          <p15:clr>
            <a:srgbClr val="A4A3A4"/>
          </p15:clr>
        </p15:guide>
        <p15:guide id="10" pos="289">
          <p15:clr>
            <a:srgbClr val="A4A3A4"/>
          </p15:clr>
        </p15:guide>
        <p15:guide id="11" pos="2967">
          <p15:clr>
            <a:srgbClr val="A4A3A4"/>
          </p15:clr>
        </p15:guide>
        <p15:guide id="12" pos="2076">
          <p15:clr>
            <a:srgbClr val="A4A3A4"/>
          </p15:clr>
        </p15:guide>
        <p15:guide id="13" pos="5472">
          <p15:clr>
            <a:srgbClr val="A4A3A4"/>
          </p15:clr>
        </p15:guide>
        <p15:guide id="14" pos="3686">
          <p15:clr>
            <a:srgbClr val="A4A3A4"/>
          </p15:clr>
        </p15:guide>
        <p15:guide id="15" pos="2793">
          <p15:clr>
            <a:srgbClr val="A4A3A4"/>
          </p15:clr>
        </p15:guide>
        <p15:guide id="16" pos="19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DF"/>
    <a:srgbClr val="003CA5"/>
    <a:srgbClr val="53565A"/>
    <a:srgbClr val="3DAD2C"/>
    <a:srgbClr val="5C0B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napToObjects="1" showGuides="1">
      <p:cViewPr varScale="1">
        <p:scale>
          <a:sx n="66" d="100"/>
          <a:sy n="66" d="100"/>
        </p:scale>
        <p:origin x="1156" y="32"/>
      </p:cViewPr>
      <p:guideLst>
        <p:guide orient="horz" pos="289"/>
        <p:guide orient="horz" pos="791"/>
        <p:guide orient="horz" pos="865"/>
        <p:guide orient="horz" pos="2390"/>
        <p:guide orient="horz" pos="4176"/>
        <p:guide orient="horz" pos="2216"/>
        <p:guide orient="horz" pos="4011"/>
        <p:guide orient="horz" pos="3801"/>
        <p:guide pos="3861"/>
        <p:guide pos="289"/>
        <p:guide pos="2967"/>
        <p:guide pos="2076"/>
        <p:guide pos="5472"/>
        <p:guide pos="3686"/>
        <p:guide pos="2793"/>
        <p:guide pos="19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3532B-C57D-4D24-B5CC-FD4E156EBF4C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0033E-69DD-47DE-B3F6-3166F8E20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814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A7AFE93-D4DC-0B4F-94AB-7CE5EAF59665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BBF9976-16FA-684A-9B34-75E063171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Cheryl's%20Storage/CHERYL%20K/19670-NWH%20PPT%20Hospital%20Templates/nwh_ppt_blue_110915/constallations-3-01.jpg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8"/>
            <a:ext cx="9143997" cy="68640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0112" y="2103120"/>
            <a:ext cx="3976687" cy="1898429"/>
          </a:xfrm>
        </p:spPr>
        <p:txBody>
          <a:bodyPr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0112" y="4331020"/>
            <a:ext cx="3976687" cy="580938"/>
          </a:xfrm>
        </p:spPr>
        <p:txBody>
          <a:bodyPr anchor="t" anchorCtr="0"/>
          <a:lstStyle>
            <a:lvl1pPr marL="0" indent="0" algn="l" defTabSz="457200" rtl="0" eaLnBrk="1" latinLnBrk="0" hangingPunct="1">
              <a:spcBef>
                <a:spcPts val="0"/>
              </a:spcBef>
              <a:buFontTx/>
              <a:buNone/>
              <a:defRPr lang="en-US" sz="1600" b="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indent="-3657600"/>
            <a:r>
              <a:rPr lang="en-US"/>
              <a:t>Month Day, Year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76672"/>
            <a:ext cx="5919228" cy="128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7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Presentation C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8788" y="1373187"/>
            <a:ext cx="8229600" cy="4568825"/>
          </a:xfrm>
        </p:spPr>
        <p:txBody>
          <a:bodyPr>
            <a:noAutofit/>
          </a:bodyPr>
          <a:lstStyle>
            <a:lvl1pPr>
              <a:defRPr sz="4400" b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Optional Presentation Cover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3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8788" y="1373188"/>
            <a:ext cx="8229600" cy="796925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Today’s Agenda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57200" y="2286000"/>
            <a:ext cx="8229600" cy="3657600"/>
          </a:xfrm>
        </p:spPr>
        <p:txBody>
          <a:bodyPr>
            <a:noAutofit/>
          </a:bodyPr>
          <a:lstStyle>
            <a:lvl1pPr marL="342900" indent="-342900">
              <a:buFont typeface="+mj-lt"/>
              <a:buAutoNum type="arabicPeriod"/>
              <a:defRPr sz="2800" baseline="0">
                <a:solidFill>
                  <a:schemeClr val="accent1"/>
                </a:solidFill>
              </a:defRPr>
            </a:lvl1pPr>
            <a:lvl2pPr marL="628650" indent="-284163">
              <a:buFont typeface="Arial" panose="020B0604020202020204" pitchFamily="34" charset="0"/>
              <a:buChar char="•"/>
              <a:defRPr sz="2800">
                <a:solidFill>
                  <a:schemeClr val="accent1"/>
                </a:solidFill>
              </a:defRPr>
            </a:lvl2pPr>
            <a:lvl3pPr marL="630936" indent="-283464">
              <a:buFont typeface="Arial" panose="020B0604020202020204" pitchFamily="34" charset="0"/>
              <a:buChar char="•"/>
              <a:defRPr sz="2800">
                <a:solidFill>
                  <a:schemeClr val="accent1"/>
                </a:solidFill>
              </a:defRPr>
            </a:lvl3pPr>
            <a:lvl4pPr marL="630936" indent="-283464">
              <a:buFont typeface="Arial" panose="020B0604020202020204" pitchFamily="34" charset="0"/>
              <a:buChar char="•"/>
              <a:defRPr sz="2800">
                <a:solidFill>
                  <a:srgbClr val="003CA5"/>
                </a:solidFill>
              </a:defRPr>
            </a:lvl4pPr>
            <a:lvl5pPr marL="630936" indent="-283464">
              <a:buFont typeface="Arial" panose="020B0604020202020204" pitchFamily="34" charset="0"/>
              <a:buChar char="•"/>
              <a:defRPr sz="2800">
                <a:solidFill>
                  <a:srgbClr val="003CA5"/>
                </a:solidFill>
              </a:defRPr>
            </a:lvl5pPr>
            <a:lvl6pPr marL="630936" indent="-283464">
              <a:buFont typeface="Arial" panose="020B0604020202020204" pitchFamily="34" charset="0"/>
              <a:buChar char="•"/>
              <a:defRPr sz="2800">
                <a:solidFill>
                  <a:schemeClr val="accent1"/>
                </a:solidFill>
              </a:defRPr>
            </a:lvl6pPr>
            <a:lvl7pPr marL="630936" indent="-283464">
              <a:buFont typeface="Arial" panose="020B0604020202020204" pitchFamily="34" charset="0"/>
              <a:buChar char="•"/>
              <a:defRPr sz="2800">
                <a:solidFill>
                  <a:srgbClr val="003CA5"/>
                </a:solidFill>
              </a:defRPr>
            </a:lvl7pPr>
            <a:lvl8pPr marL="630936" indent="-283464">
              <a:buFont typeface="Arial" panose="020B0604020202020204" pitchFamily="34" charset="0"/>
              <a:buChar char="•"/>
              <a:defRPr sz="2800">
                <a:solidFill>
                  <a:srgbClr val="003CA5"/>
                </a:solidFill>
              </a:defRPr>
            </a:lvl8pPr>
            <a:lvl9pPr marL="630936" indent="-283464">
              <a:buFont typeface="Arial" panose="020B0604020202020204" pitchFamily="34" charset="0"/>
              <a:buChar char="•"/>
              <a:defRPr sz="2800">
                <a:solidFill>
                  <a:srgbClr val="003CA5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3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hidden">
          <a:xfrm>
            <a:off x="0" y="-2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 bwMode="blackWhite">
          <a:xfrm>
            <a:off x="458787" y="1373188"/>
            <a:ext cx="5392737" cy="4572000"/>
          </a:xfrm>
        </p:spPr>
        <p:txBody>
          <a:bodyPr>
            <a:noAutofit/>
          </a:bodyPr>
          <a:lstStyle>
            <a:lvl1pPr>
              <a:defRPr sz="4400" baseline="0">
                <a:solidFill>
                  <a:schemeClr val="bg2"/>
                </a:solidFill>
              </a:defRPr>
            </a:lvl1pPr>
            <a:lvl2pPr marL="285750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Calibri" panose="020F0502020204030204" pitchFamily="34" charset="0"/>
              <a:buChar char="-"/>
              <a:tabLst/>
              <a:defRPr sz="3600">
                <a:solidFill>
                  <a:schemeClr val="bg2"/>
                </a:solidFill>
              </a:defRPr>
            </a:lvl2pPr>
            <a:lvl3pPr marL="287338" indent="-285750">
              <a:defRPr sz="3600">
                <a:solidFill>
                  <a:schemeClr val="bg1"/>
                </a:solidFill>
              </a:defRPr>
            </a:lvl3pPr>
            <a:lvl4pPr marL="283464" indent="-284163">
              <a:buFont typeface="Calibri" panose="020F0502020204030204" pitchFamily="34" charset="0"/>
              <a:buChar char="-"/>
              <a:defRPr sz="3600">
                <a:solidFill>
                  <a:schemeClr val="bg1"/>
                </a:solidFill>
              </a:defRPr>
            </a:lvl4pPr>
            <a:lvl5pPr marL="283464" indent="-284163">
              <a:defRPr sz="3600">
                <a:solidFill>
                  <a:schemeClr val="bg1"/>
                </a:solidFill>
              </a:defRPr>
            </a:lvl5pPr>
            <a:lvl6pPr marL="287338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Calibri" panose="020F0502020204030204" pitchFamily="34" charset="0"/>
              <a:buChar char="-"/>
              <a:tabLst/>
              <a:defRPr sz="3600">
                <a:solidFill>
                  <a:schemeClr val="bg2"/>
                </a:solidFill>
              </a:defRPr>
            </a:lvl6pPr>
            <a:lvl7pPr marL="287338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Calibri" panose="020F0502020204030204" pitchFamily="34" charset="0"/>
              <a:buChar char="-"/>
              <a:tabLst/>
              <a:defRPr sz="3600">
                <a:solidFill>
                  <a:schemeClr val="bg2"/>
                </a:solidFill>
              </a:defRPr>
            </a:lvl7pPr>
            <a:lvl8pPr marL="285750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Calibri" panose="020F0502020204030204" pitchFamily="34" charset="0"/>
              <a:buChar char="-"/>
              <a:tabLst/>
              <a:defRPr sz="3600">
                <a:solidFill>
                  <a:schemeClr val="bg1"/>
                </a:solidFill>
              </a:defRPr>
            </a:lvl8pPr>
            <a:lvl9pPr marL="287338" indent="-285750">
              <a:defRPr sz="36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Month Day, Year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93"/>
          <a:stretch/>
        </p:blipFill>
        <p:spPr bwMode="black">
          <a:xfrm>
            <a:off x="5851523" y="-1"/>
            <a:ext cx="3292475" cy="68579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3" cy="3230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457200" y="6382512"/>
            <a:ext cx="2837693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18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93"/>
          <a:stretch/>
        </p:blipFill>
        <p:spPr bwMode="black">
          <a:xfrm>
            <a:off x="5851523" y="1"/>
            <a:ext cx="3292475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Month Day, Year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/>
          </p:nvPr>
        </p:nvSpPr>
        <p:spPr bwMode="blackWhite">
          <a:xfrm>
            <a:off x="458787" y="1373188"/>
            <a:ext cx="5392737" cy="4572000"/>
          </a:xfrm>
        </p:spPr>
        <p:txBody>
          <a:bodyPr>
            <a:noAutofit/>
          </a:bodyPr>
          <a:lstStyle>
            <a:lvl1pPr>
              <a:defRPr sz="4400" baseline="0">
                <a:solidFill>
                  <a:schemeClr val="accent1"/>
                </a:solidFill>
              </a:defRPr>
            </a:lvl1pPr>
            <a:lvl2pPr marL="285750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Calibri" panose="020F0502020204030204" pitchFamily="34" charset="0"/>
              <a:buChar char="-"/>
              <a:tabLst/>
              <a:defRPr sz="3600">
                <a:solidFill>
                  <a:schemeClr val="accent1"/>
                </a:solidFill>
              </a:defRPr>
            </a:lvl2pPr>
            <a:lvl3pPr marL="287338" indent="-285750">
              <a:defRPr sz="3600">
                <a:solidFill>
                  <a:schemeClr val="accent1"/>
                </a:solidFill>
              </a:defRPr>
            </a:lvl3pPr>
            <a:lvl4pPr marL="283464" indent="-284163">
              <a:buFont typeface="Calibri" panose="020F0502020204030204" pitchFamily="34" charset="0"/>
              <a:buChar char="-"/>
              <a:defRPr sz="3600">
                <a:solidFill>
                  <a:schemeClr val="accent1"/>
                </a:solidFill>
              </a:defRPr>
            </a:lvl4pPr>
            <a:lvl5pPr marL="283464" indent="-284163">
              <a:defRPr sz="3600">
                <a:solidFill>
                  <a:schemeClr val="accent1"/>
                </a:solidFill>
              </a:defRPr>
            </a:lvl5pPr>
            <a:lvl6pPr marL="287338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Calibri" panose="020F0502020204030204" pitchFamily="34" charset="0"/>
              <a:buChar char="-"/>
              <a:tabLst/>
              <a:defRPr sz="3600">
                <a:solidFill>
                  <a:schemeClr val="accent1"/>
                </a:solidFill>
              </a:defRPr>
            </a:lvl6pPr>
            <a:lvl7pPr marL="287338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Calibri" panose="020F0502020204030204" pitchFamily="34" charset="0"/>
              <a:buChar char="-"/>
              <a:tabLst/>
              <a:defRPr sz="3600">
                <a:solidFill>
                  <a:schemeClr val="accent1"/>
                </a:solidFill>
              </a:defRPr>
            </a:lvl7pPr>
            <a:lvl8pPr marL="285750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Calibri" panose="020F0502020204030204" pitchFamily="34" charset="0"/>
              <a:buChar char="-"/>
              <a:tabLst/>
              <a:defRPr sz="3600">
                <a:solidFill>
                  <a:schemeClr val="accent1"/>
                </a:solidFill>
              </a:defRPr>
            </a:lvl8pPr>
            <a:lvl9pPr marL="287338" indent="-285750">
              <a:defRPr sz="3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4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9143999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" y="0"/>
            <a:ext cx="3024187" cy="6858000"/>
          </a:xfrm>
          <a:solidFill>
            <a:schemeClr val="accent1">
              <a:alpha val="63000"/>
            </a:schemeClr>
          </a:solidFill>
        </p:spPr>
        <p:txBody>
          <a:bodyPr lIns="457200" tIns="1280160" rIns="457200" bIns="914400">
            <a:noAutofit/>
          </a:bodyPr>
          <a:lstStyle>
            <a:lvl1pPr marL="0" indent="0">
              <a:tabLst/>
              <a:defRPr sz="2400">
                <a:solidFill>
                  <a:schemeClr val="bg2"/>
                </a:solidFill>
              </a:defRPr>
            </a:lvl1pPr>
            <a:lvl2pPr marL="164592" indent="-164592">
              <a:buFontTx/>
              <a:buNone/>
              <a:defRPr sz="2400">
                <a:solidFill>
                  <a:schemeClr val="bg2"/>
                </a:solidFill>
              </a:defRPr>
            </a:lvl2pPr>
            <a:lvl3pPr marL="164592" indent="-164592">
              <a:buFontTx/>
              <a:buNone/>
              <a:defRPr sz="2400">
                <a:solidFill>
                  <a:schemeClr val="bg2"/>
                </a:solidFill>
              </a:defRPr>
            </a:lvl3pPr>
            <a:lvl4pPr marL="164592" indent="-164592">
              <a:buFontTx/>
              <a:buNone/>
              <a:defRPr sz="2400">
                <a:solidFill>
                  <a:schemeClr val="bg2"/>
                </a:solidFill>
              </a:defRPr>
            </a:lvl4pPr>
            <a:lvl5pPr marL="164592" indent="-164592">
              <a:buFontTx/>
              <a:buNone/>
              <a:defRPr sz="2400">
                <a:solidFill>
                  <a:schemeClr val="bg2"/>
                </a:solidFill>
              </a:defRPr>
            </a:lvl5pPr>
            <a:lvl6pPr marL="164592" indent="-164592">
              <a:buFontTx/>
              <a:buNone/>
              <a:defRPr sz="2400">
                <a:solidFill>
                  <a:schemeClr val="bg2"/>
                </a:solidFill>
              </a:defRPr>
            </a:lvl6pPr>
            <a:lvl7pPr marL="164592" indent="-164592">
              <a:buFontTx/>
              <a:buNone/>
              <a:defRPr sz="2400">
                <a:solidFill>
                  <a:schemeClr val="bg2"/>
                </a:solidFill>
              </a:defRPr>
            </a:lvl7pPr>
            <a:lvl8pPr marL="164592" indent="-164592">
              <a:buFontTx/>
              <a:buNone/>
              <a:defRPr sz="2400">
                <a:solidFill>
                  <a:schemeClr val="bg2"/>
                </a:solidFill>
              </a:defRPr>
            </a:lvl8pPr>
            <a:lvl9pPr marL="164592" indent="-164592">
              <a:buFontTx/>
              <a:buNone/>
              <a:defRPr sz="24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8542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58788" y="1373188"/>
            <a:ext cx="8228012" cy="21447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3pPr>
            <a:lvl4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4pPr>
            <a:lvl5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5pPr>
            <a:lvl6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6pPr>
            <a:lvl7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7pPr>
            <a:lvl8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8pPr>
            <a:lvl9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3794124"/>
            <a:ext cx="8229600" cy="21488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8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371600"/>
            <a:ext cx="3977640" cy="45720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3pPr>
            <a:lvl4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4pPr>
            <a:lvl5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5pPr>
            <a:lvl6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6pPr>
            <a:lvl7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7pPr>
            <a:lvl8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8pPr>
            <a:lvl9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5"/>
          </p:nvPr>
        </p:nvSpPr>
        <p:spPr>
          <a:xfrm>
            <a:off x="4707621" y="1371600"/>
            <a:ext cx="3977640" cy="45720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3pPr>
            <a:lvl4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4pPr>
            <a:lvl5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5pPr>
            <a:lvl6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6pPr>
            <a:lvl7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7pPr>
            <a:lvl8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8pPr>
            <a:lvl9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45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15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58788" y="1373188"/>
            <a:ext cx="8228012" cy="21447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3794124"/>
            <a:ext cx="3976687" cy="21488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710113" y="3794125"/>
            <a:ext cx="3976687" cy="21488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49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58788" y="1373188"/>
            <a:ext cx="8228012" cy="21447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1" y="3794124"/>
            <a:ext cx="2560320" cy="21488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295650" y="3794125"/>
            <a:ext cx="2555875" cy="21488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6129338" y="3794125"/>
            <a:ext cx="2557462" cy="21488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56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58788" y="1373188"/>
            <a:ext cx="3975100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710113" y="1373188"/>
            <a:ext cx="3976687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50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Callou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58788" y="1373188"/>
            <a:ext cx="3975100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5"/>
          </p:nvPr>
        </p:nvSpPr>
        <p:spPr>
          <a:xfrm>
            <a:off x="4707621" y="1371600"/>
            <a:ext cx="3977640" cy="45720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3pPr>
            <a:lvl4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4pPr>
            <a:lvl5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5pPr>
            <a:lvl6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6pPr>
            <a:lvl7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7pPr>
            <a:lvl8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8pPr>
            <a:lvl9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73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Callou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711700" y="1373188"/>
            <a:ext cx="3975100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5"/>
          </p:nvPr>
        </p:nvSpPr>
        <p:spPr>
          <a:xfrm>
            <a:off x="458788" y="1371600"/>
            <a:ext cx="3977640" cy="45720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3pPr>
            <a:lvl4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4pPr>
            <a:lvl5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5pPr>
            <a:lvl6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6pPr>
            <a:lvl7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7pPr>
            <a:lvl8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8pPr>
            <a:lvl9pPr marL="173736" indent="-173736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56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Stacke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58788" y="1373188"/>
            <a:ext cx="3975100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710113" y="1373188"/>
            <a:ext cx="3976687" cy="21447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710113" y="3794125"/>
            <a:ext cx="3976687" cy="21488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98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Stacke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58788" y="1373188"/>
            <a:ext cx="3975100" cy="21447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708526" y="1373187"/>
            <a:ext cx="3976687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3794125"/>
            <a:ext cx="3976687" cy="21488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01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457200" y="1373188"/>
            <a:ext cx="2560320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295650" y="1373188"/>
            <a:ext cx="2555875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2"/>
          </p:nvPr>
        </p:nvSpPr>
        <p:spPr>
          <a:xfrm>
            <a:off x="6129338" y="1373188"/>
            <a:ext cx="2557462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93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nd Colum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457200" y="1373188"/>
            <a:ext cx="2560320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295650" y="1373188"/>
            <a:ext cx="5391150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684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nd Column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457199" y="1373188"/>
            <a:ext cx="5394325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6129338" y="1373188"/>
            <a:ext cx="2557462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4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43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9143999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 dirty="0"/>
              <a:t>Month Day, Year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3574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hidden">
          <a:xfrm>
            <a:off x="0" y="-2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Month Day, Year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58787" y="1373188"/>
            <a:ext cx="5392737" cy="4572000"/>
          </a:xfrm>
        </p:spPr>
        <p:txBody>
          <a:bodyPr>
            <a:noAutofit/>
          </a:bodyPr>
          <a:lstStyle>
            <a:lvl1pPr>
              <a:defRPr sz="4400" baseline="0">
                <a:solidFill>
                  <a:schemeClr val="bg2"/>
                </a:solidFill>
              </a:defRPr>
            </a:lvl1pPr>
            <a:lvl2pPr marL="285750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>
                <a:solidFill>
                  <a:schemeClr val="bg2"/>
                </a:solidFill>
              </a:defRPr>
            </a:lvl2pPr>
            <a:lvl3pPr marL="287338" indent="-285750">
              <a:buFont typeface="Arial" panose="020B0604020202020204" pitchFamily="34" charset="0"/>
              <a:buChar char="•"/>
              <a:defRPr sz="3600">
                <a:solidFill>
                  <a:schemeClr val="bg1"/>
                </a:solidFill>
              </a:defRPr>
            </a:lvl3pPr>
            <a:lvl4pPr marL="283464" indent="-284163">
              <a:buFont typeface="Arial" panose="020B0604020202020204" pitchFamily="34" charset="0"/>
              <a:buChar char="•"/>
              <a:defRPr sz="3600">
                <a:solidFill>
                  <a:schemeClr val="bg1"/>
                </a:solidFill>
              </a:defRPr>
            </a:lvl4pPr>
            <a:lvl5pPr marL="283464" indent="-284163">
              <a:buFont typeface="Arial" panose="020B0604020202020204" pitchFamily="34" charset="0"/>
              <a:buChar char="•"/>
              <a:defRPr sz="3600">
                <a:solidFill>
                  <a:schemeClr val="bg1"/>
                </a:solidFill>
              </a:defRPr>
            </a:lvl5pPr>
            <a:lvl6pPr marL="287338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>
                <a:solidFill>
                  <a:schemeClr val="bg2"/>
                </a:solidFill>
              </a:defRPr>
            </a:lvl6pPr>
            <a:lvl7pPr marL="287338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>
                <a:solidFill>
                  <a:schemeClr val="bg2"/>
                </a:solidFill>
              </a:defRPr>
            </a:lvl7pPr>
            <a:lvl8pPr marL="285750" marR="0" indent="-28575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>
                <a:solidFill>
                  <a:schemeClr val="bg1"/>
                </a:solidFill>
              </a:defRPr>
            </a:lvl8pPr>
            <a:lvl9pPr marL="287338" indent="-285750">
              <a:buFont typeface="Arial" panose="020B0604020202020204" pitchFamily="34" charset="0"/>
              <a:buChar char="•"/>
              <a:defRPr sz="36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Thank You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93"/>
          <a:stretch/>
        </p:blipFill>
        <p:spPr bwMode="black">
          <a:xfrm>
            <a:off x="5851523" y="-1"/>
            <a:ext cx="3292475" cy="68579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82512"/>
            <a:ext cx="2837693" cy="3230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457200" y="6382512"/>
            <a:ext cx="2837693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2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599"/>
            <a:ext cx="8229600" cy="457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97580" y="6470332"/>
            <a:ext cx="146304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5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Month Day, Year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46231" y="6374288"/>
            <a:ext cx="740568" cy="27892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5E8BC936-0928-C346-B13E-04BD580316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54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4" r:id="rId3"/>
    <p:sldLayoutId id="2147483651" r:id="rId4"/>
    <p:sldLayoutId id="2147483675" r:id="rId5"/>
    <p:sldLayoutId id="2147483667" r:id="rId6"/>
    <p:sldLayoutId id="2147483668" r:id="rId7"/>
    <p:sldLayoutId id="2147483670" r:id="rId8"/>
    <p:sldLayoutId id="2147483650" r:id="rId9"/>
    <p:sldLayoutId id="2147483661" r:id="rId10"/>
    <p:sldLayoutId id="2147483662" r:id="rId11"/>
    <p:sldLayoutId id="2147483652" r:id="rId12"/>
    <p:sldLayoutId id="2147483669" r:id="rId13"/>
    <p:sldLayoutId id="2147483674" r:id="rId14"/>
    <p:sldLayoutId id="2147483663" r:id="rId15"/>
    <p:sldLayoutId id="2147483664" r:id="rId16"/>
    <p:sldLayoutId id="2147483653" r:id="rId17"/>
    <p:sldLayoutId id="2147483665" r:id="rId18"/>
    <p:sldLayoutId id="2147483666" r:id="rId19"/>
    <p:sldLayoutId id="2147483671" r:id="rId20"/>
    <p:sldLayoutId id="2147483673" r:id="rId21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2600" b="1" i="0" kern="1200">
          <a:solidFill>
            <a:schemeClr val="accent1"/>
          </a:solidFill>
          <a:latin typeface="Calibri"/>
          <a:ea typeface="+mj-ea"/>
          <a:cs typeface="Calibri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300"/>
        </a:spcAft>
        <a:buFontTx/>
        <a:buNone/>
        <a:defRPr sz="1800" b="0" kern="1200">
          <a:solidFill>
            <a:schemeClr val="tx1"/>
          </a:solidFill>
          <a:latin typeface="Calibri"/>
          <a:ea typeface="+mn-ea"/>
          <a:cs typeface="Calibri"/>
        </a:defRPr>
      </a:lvl1pPr>
      <a:lvl2pPr marL="171450" indent="-171450" algn="l" defTabSz="0" rtl="0" eaLnBrk="1" latinLnBrk="0" hangingPunct="1">
        <a:spcBef>
          <a:spcPts val="0"/>
        </a:spcBef>
        <a:spcAft>
          <a:spcPts val="300"/>
        </a:spcAft>
        <a:buFont typeface="Calibri" panose="020F0502020204030204" pitchFamily="34" charset="0"/>
        <a:buChar char="•"/>
        <a:defRPr sz="1800" b="0" i="0" kern="1200">
          <a:solidFill>
            <a:schemeClr val="tx1"/>
          </a:solidFill>
          <a:latin typeface="Calibri"/>
          <a:ea typeface="+mn-ea"/>
          <a:cs typeface="Calibri"/>
        </a:defRPr>
      </a:lvl2pPr>
      <a:lvl3pPr marL="347472" indent="-164592" algn="l" defTabSz="401638" rtl="0" eaLnBrk="1" latinLnBrk="0" hangingPunct="1">
        <a:spcBef>
          <a:spcPts val="0"/>
        </a:spcBef>
        <a:spcAft>
          <a:spcPts val="300"/>
        </a:spcAft>
        <a:buFont typeface="Calibri" panose="020F0502020204030204" pitchFamily="34" charset="0"/>
        <a:buChar char="-"/>
        <a:defRPr sz="1800" b="0" i="0" kern="1200">
          <a:solidFill>
            <a:schemeClr val="tx1"/>
          </a:solidFill>
          <a:latin typeface="Calibri"/>
          <a:ea typeface="+mn-ea"/>
          <a:cs typeface="Calibri"/>
        </a:defRPr>
      </a:lvl3pPr>
      <a:lvl4pPr marL="502920" indent="-146304" algn="l" defTabSz="228600" rtl="0" eaLnBrk="1" latinLnBrk="0" hangingPunct="1">
        <a:spcBef>
          <a:spcPts val="0"/>
        </a:spcBef>
        <a:spcAft>
          <a:spcPts val="300"/>
        </a:spcAft>
        <a:buFont typeface="Calibri" panose="020F0502020204030204" pitchFamily="34" charset="0"/>
        <a:buChar char="•"/>
        <a:defRPr sz="1400" b="0" i="0" kern="1200">
          <a:solidFill>
            <a:schemeClr val="tx1"/>
          </a:solidFill>
          <a:latin typeface="Calibri"/>
          <a:ea typeface="+mn-ea"/>
          <a:cs typeface="Calibri"/>
        </a:defRPr>
      </a:lvl4pPr>
      <a:lvl5pPr marL="667512" indent="-146304" algn="l" defTabSz="457200" rtl="0" eaLnBrk="1" latinLnBrk="0" hangingPunct="1">
        <a:spcBef>
          <a:spcPts val="0"/>
        </a:spcBef>
        <a:spcAft>
          <a:spcPts val="300"/>
        </a:spcAft>
        <a:buFont typeface="Calibri" panose="020F0502020204030204" pitchFamily="34" charset="0"/>
        <a:buChar char="-"/>
        <a:defRPr lang="en-US" sz="1400" b="0" i="0" kern="1200" dirty="0" smtClean="0">
          <a:solidFill>
            <a:schemeClr val="tx1"/>
          </a:solidFill>
          <a:latin typeface="Calibri"/>
          <a:ea typeface="+mn-ea"/>
          <a:cs typeface="Calibri"/>
        </a:defRPr>
      </a:lvl5pPr>
      <a:lvl6pPr marL="822960" indent="-146304" algn="l" defTabSz="457200" rtl="0" eaLnBrk="1" latinLnBrk="0" hangingPunct="1">
        <a:spcBef>
          <a:spcPts val="0"/>
        </a:spcBef>
        <a:spcAft>
          <a:spcPts val="300"/>
        </a:spcAft>
        <a:buFont typeface="Calibri" panose="020F050202020403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978408" indent="-146304" algn="l" defTabSz="457200" rtl="0" eaLnBrk="1" latinLnBrk="0" hangingPunct="1">
        <a:spcBef>
          <a:spcPts val="0"/>
        </a:spcBef>
        <a:spcAft>
          <a:spcPts val="300"/>
        </a:spcAft>
        <a:buFont typeface="Calibri" panose="020F050202020403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133856" indent="-146304" algn="l" defTabSz="457200" rtl="0" eaLnBrk="1" latinLnBrk="0" hangingPunct="1">
        <a:spcBef>
          <a:spcPts val="0"/>
        </a:spcBef>
        <a:spcAft>
          <a:spcPts val="30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289304" indent="-146304" algn="l" defTabSz="457200" rtl="0" eaLnBrk="1" latinLnBrk="0" hangingPunct="1">
        <a:spcBef>
          <a:spcPts val="0"/>
        </a:spcBef>
        <a:spcAft>
          <a:spcPts val="300"/>
        </a:spcAft>
        <a:buFont typeface="Calibri" panose="020F050202020403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2103119"/>
            <a:ext cx="4114799" cy="2041177"/>
          </a:xfrm>
        </p:spPr>
        <p:txBody>
          <a:bodyPr/>
          <a:lstStyle/>
          <a:p>
            <a:pPr algn="r"/>
            <a:r>
              <a:rPr lang="en-US" dirty="0"/>
              <a:t>Warfarin Adjustment and Review by Pharmacists in an Inpatient Setting (</a:t>
            </a:r>
            <a:r>
              <a:rPr lang="en-US" dirty="0" err="1"/>
              <a:t>WARPh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0" y="4212920"/>
            <a:ext cx="4114799" cy="794045"/>
          </a:xfrm>
        </p:spPr>
        <p:txBody>
          <a:bodyPr/>
          <a:lstStyle/>
          <a:p>
            <a:pPr indent="-3657600" algn="r"/>
            <a:r>
              <a:rPr lang="en-US" dirty="0"/>
              <a:t>Yaxun Jing, PharmD</a:t>
            </a:r>
          </a:p>
          <a:p>
            <a:pPr indent="-3657600" algn="r"/>
            <a:r>
              <a:rPr lang="en-US" dirty="0"/>
              <a:t>PGY-1 Pharmacy Resident</a:t>
            </a:r>
          </a:p>
          <a:p>
            <a:pPr indent="-3657600" algn="r"/>
            <a:r>
              <a:rPr lang="en-US" dirty="0"/>
              <a:t>May 26</a:t>
            </a:r>
            <a:r>
              <a:rPr lang="en-US" baseline="30000" dirty="0"/>
              <a:t>th</a:t>
            </a:r>
            <a:r>
              <a:rPr lang="en-US" dirty="0"/>
              <a:t>,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494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Disclosure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595"/>
            <a:ext cx="8229600" cy="4572000"/>
          </a:xfrm>
        </p:spPr>
        <p:txBody>
          <a:bodyPr/>
          <a:lstStyle/>
          <a:p>
            <a:pPr marL="310896"/>
            <a:r>
              <a:rPr lang="en-US" sz="2500" dirty="0"/>
              <a:t>The authors of this presentation have nothing to disclose concerning possible financial or personal relationships with commercial entities that may have a direct or indirect interest in the subject matter of this presentation.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16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Vitamin K antagonists have been a mainstay of oral anticoagulant therapy with warfarin being the most common one in clinical use today</a:t>
            </a:r>
            <a:r>
              <a:rPr lang="en-US" sz="2100" baseline="30000" dirty="0"/>
              <a:t>2</a:t>
            </a:r>
            <a:r>
              <a:rPr lang="en-US" sz="2100" dirty="0"/>
              <a:t> 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Warfarin is a high-risk medication with a narrow therapeutic index</a:t>
            </a:r>
            <a:r>
              <a:rPr lang="en-US" sz="2100" baseline="30000" dirty="0"/>
              <a:t>1</a:t>
            </a:r>
            <a:endParaRPr lang="en-US" sz="2100" dirty="0"/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Interindividual differences in drug metabolism, comorbidities, lifestyle, and use of interacting medications can significantly influence anticoagulant effect as well as bleed risk</a:t>
            </a:r>
            <a:r>
              <a:rPr lang="en-US" sz="2100" baseline="30000" dirty="0"/>
              <a:t>1</a:t>
            </a:r>
            <a:endParaRPr lang="en-US" sz="2100" dirty="0"/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Traditionally, anticoagulation management has been a physician responsibility</a:t>
            </a:r>
            <a:r>
              <a:rPr lang="en-US" sz="2100" baseline="30000" dirty="0"/>
              <a:t>2</a:t>
            </a:r>
            <a:endParaRPr lang="en-US" sz="2100" dirty="0"/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However, pharmacists have become more involved in its management and recent studies have demonstrated improvements in patient care when a pharmacist manages warfarin compared to traditional management</a:t>
            </a:r>
            <a:r>
              <a:rPr lang="en-US" sz="2100" baseline="30000" dirty="0"/>
              <a:t>2,4</a:t>
            </a:r>
            <a:endParaRPr lang="en-US" sz="21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1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Study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lvl="1" indent="0">
              <a:spcBef>
                <a:spcPts val="648"/>
              </a:spcBef>
              <a:spcAft>
                <a:spcPts val="600"/>
              </a:spcAft>
              <a:buNone/>
            </a:pPr>
            <a:r>
              <a:rPr lang="en-US" sz="2500" dirty="0"/>
              <a:t>Primary Objective: 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300" dirty="0"/>
              <a:t>Evaluate the effectiveness of a pharmacist managed warfarin service compared to traditional physician warfarin management in an inpatient setting at Peconic Bay Medical Center</a:t>
            </a:r>
          </a:p>
          <a:p>
            <a:pPr marL="36576" lvl="1" indent="0">
              <a:spcBef>
                <a:spcPts val="648"/>
              </a:spcBef>
              <a:spcAft>
                <a:spcPts val="600"/>
              </a:spcAft>
              <a:buNone/>
            </a:pPr>
            <a:r>
              <a:rPr lang="en-US" sz="2500" dirty="0"/>
              <a:t>Secondary Objectives:</a:t>
            </a:r>
          </a:p>
          <a:p>
            <a:pPr marL="347472" lvl="1" indent="-310896">
              <a:spcBef>
                <a:spcPts val="648"/>
              </a:spcBef>
              <a:spcAft>
                <a:spcPts val="600"/>
              </a:spcAft>
            </a:pPr>
            <a:r>
              <a:rPr lang="en-US" sz="2300" dirty="0"/>
              <a:t>Increase time in therapeutic range (TTR)</a:t>
            </a:r>
          </a:p>
          <a:p>
            <a:pPr marL="347472" lvl="1" indent="-310896">
              <a:spcBef>
                <a:spcPts val="648"/>
              </a:spcBef>
              <a:spcAft>
                <a:spcPts val="600"/>
              </a:spcAft>
            </a:pPr>
            <a:r>
              <a:rPr lang="en-US" sz="2300" dirty="0"/>
              <a:t>Decrease time to goal INR, frequency of supratherapeutic INRs</a:t>
            </a:r>
          </a:p>
          <a:p>
            <a:pPr marL="347472" lvl="1" indent="-310896">
              <a:spcBef>
                <a:spcPts val="648"/>
              </a:spcBef>
              <a:spcAft>
                <a:spcPts val="600"/>
              </a:spcAft>
            </a:pPr>
            <a:r>
              <a:rPr lang="en-US" sz="2300" dirty="0"/>
              <a:t>Transition towards the creation of a Pharmacy Managed Warfarin Consult service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402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Study Design and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4925962"/>
          </a:xfrm>
        </p:spPr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IRB exempt quality improvement study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A pharmacy-based warfarin protocol was reviewed and approved to run from January 4</a:t>
            </a:r>
            <a:r>
              <a:rPr lang="en-US" sz="2100" baseline="30000" dirty="0"/>
              <a:t>th</a:t>
            </a:r>
            <a:r>
              <a:rPr lang="en-US" sz="2100" dirty="0"/>
              <a:t>, 2021 to March 26</a:t>
            </a:r>
            <a:r>
              <a:rPr lang="en-US" sz="2100" baseline="30000" dirty="0"/>
              <a:t>th</a:t>
            </a:r>
            <a:r>
              <a:rPr lang="en-US" sz="2100" dirty="0"/>
              <a:t>, 2021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Enrolled all warfarin patients managed by general medicine teams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Compared warfarin patients managed by pharmacy during the study period to data gathered from traditionally monitored patients 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For the control arm, warfarin patients from 2020 utilization data were randomly selected through a random date generator </a:t>
            </a:r>
          </a:p>
          <a:p>
            <a:pPr marL="36576" lvl="1" indent="0">
              <a:spcBef>
                <a:spcPts val="648"/>
              </a:spcBef>
              <a:spcAft>
                <a:spcPts val="600"/>
              </a:spcAft>
              <a:buNone/>
            </a:pPr>
            <a:endParaRPr lang="en-US" sz="21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784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Study Design and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4925962"/>
          </a:xfrm>
        </p:spPr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Inclusion Criteria: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Patients must have received at least 3 doses of warfarin inpatient and at least 3 INR readings during their stay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Exclusion Criteria: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Patients were excluded if they had received less than 3 doses of warfarin inpatient or less than 3 INR readings during their stay, or were admitted to the following services: intensive care unit (ICU), cardiovascular surgery, pediatrics, or orthopedic surgery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endParaRPr lang="en-US" sz="21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400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Study Design and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An INR range of 2.0-3.0 was targeted as therapeutic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1900" dirty="0"/>
              <a:t>Any INR above 3.5 was considered supratherapeutic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Daily warfarin reports were generated twice daily, in the morning and the afternoon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Hospitalists continued to order 1</a:t>
            </a:r>
            <a:r>
              <a:rPr lang="en-US" sz="2100" baseline="30000" dirty="0"/>
              <a:t>st</a:t>
            </a:r>
            <a:r>
              <a:rPr lang="en-US" sz="2100" dirty="0"/>
              <a:t> dose of warfarin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1900" dirty="0"/>
              <a:t>Pharmacists contacted physicians to enroll patients and managed dosing afterwards 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Pharmacists were responsible for ordering daily doses, pertinent labs, reviewing INRs and drug interactions, and documenting in the electronic medical record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Time in goal INR was assessed as the percentage of time each patient stayed in goal range during hospital stay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357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>
                <a:latin typeface="Calibri"/>
                <a:ea typeface="+mj-ea"/>
                <a:cs typeface="Calibri"/>
              </a:rPr>
              <a:t>Study Design and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8788" y="1373188"/>
            <a:ext cx="3975100" cy="2623625"/>
          </a:xfrm>
        </p:spPr>
        <p:txBody>
          <a:bodyPr vert="horz" lIns="0" tIns="0" rIns="0" bIns="0" rtlCol="0">
            <a:noAutofit/>
          </a:bodyPr>
          <a:lstStyle/>
          <a:p>
            <a:pPr marL="379476" lvl="1" indent="-342900"/>
            <a:r>
              <a:rPr lang="en-US" sz="2100" dirty="0"/>
              <a:t>A fisher’s exact test was used for the primary endpoint of showing a predetermined difference greater than 20% in the number of days a patient’s INR remained in goal range during stay and the secondary endpoint of number of patients with supratherapeutic INRs during their stay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991318-A1C5-40B5-94AE-2815D91E9A55}"/>
              </a:ext>
            </a:extLst>
          </p:cNvPr>
          <p:cNvSpPr txBox="1">
            <a:spLocks/>
          </p:cNvSpPr>
          <p:nvPr/>
        </p:nvSpPr>
        <p:spPr>
          <a:xfrm>
            <a:off x="4710114" y="1373188"/>
            <a:ext cx="3873448" cy="325780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800" b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171450" indent="-171450" algn="l" defTabSz="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347472" indent="-164592" algn="l" defTabSz="401638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defRPr sz="18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502920" indent="-146304" algn="l" defTabSz="22860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667512" indent="-146304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defRPr lang="en-US" sz="14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822960" indent="-146304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8408" indent="-146304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856" indent="-146304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9304" indent="-146304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9476" lvl="1" indent="-342900"/>
            <a:r>
              <a:rPr lang="en-US" sz="2100" dirty="0"/>
              <a:t>A t-test was performed for the following secondary endpoints:</a:t>
            </a:r>
          </a:p>
          <a:p>
            <a:pPr marL="555498" lvl="2" indent="-342900"/>
            <a:r>
              <a:rPr lang="en-US" sz="1900" dirty="0"/>
              <a:t>Average number of days patients bridged</a:t>
            </a:r>
          </a:p>
          <a:p>
            <a:pPr marL="555498" lvl="2" indent="-342900"/>
            <a:r>
              <a:rPr lang="en-US" sz="1900" dirty="0"/>
              <a:t>Average time to goal INR (days)</a:t>
            </a:r>
          </a:p>
          <a:p>
            <a:pPr marL="710946" lvl="3" indent="-342900"/>
            <a:r>
              <a:rPr lang="en-US" sz="1700" dirty="0"/>
              <a:t>New starts</a:t>
            </a:r>
          </a:p>
          <a:p>
            <a:pPr marL="710946" lvl="3" indent="-342900"/>
            <a:r>
              <a:rPr lang="en-US" sz="1700" dirty="0"/>
              <a:t>Patients continuing warfarin therapy</a:t>
            </a:r>
          </a:p>
          <a:p>
            <a:pPr marL="555498" lvl="2" indent="-342900"/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1D53F99-60C6-4BC2-920F-17A0C1180EAB}"/>
              </a:ext>
            </a:extLst>
          </p:cNvPr>
          <p:cNvSpPr txBox="1">
            <a:spLocks/>
          </p:cNvSpPr>
          <p:nvPr/>
        </p:nvSpPr>
        <p:spPr>
          <a:xfrm>
            <a:off x="598103" y="4916497"/>
            <a:ext cx="7947793" cy="13798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800" b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171450" indent="-171450" algn="l" defTabSz="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347472" indent="-164592" algn="l" defTabSz="401638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defRPr sz="18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502920" indent="-146304" algn="l" defTabSz="22860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667512" indent="-146304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defRPr lang="en-US" sz="14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822960" indent="-146304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8408" indent="-146304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856" indent="-146304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9304" indent="-146304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9476" lvl="1" indent="-342900"/>
            <a:r>
              <a:rPr lang="en-US" sz="2100" dirty="0"/>
              <a:t>Descriptive statistics were utilized for secondary endpoints that did not require a t-test and for all demographics</a:t>
            </a:r>
          </a:p>
        </p:txBody>
      </p:sp>
    </p:spTree>
    <p:extLst>
      <p:ext uri="{BB962C8B-B14F-4D97-AF65-F5344CB8AC3E}">
        <p14:creationId xmlns:p14="http://schemas.microsoft.com/office/powerpoint/2010/main" val="2874007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/>
              <a:t>Results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3342B7-C66C-46C7-A629-AEF24A21A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83" y="1121826"/>
            <a:ext cx="5935433" cy="5178666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89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599" cy="700548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4400" b="1" i="0" kern="1200" dirty="0"/>
              <a:t>Results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4" name="Picture 3" descr="Chart, pie chart&#10;&#10;Description automatically generated">
            <a:extLst>
              <a:ext uri="{FF2B5EF4-FFF2-40B4-BE49-F238E27FC236}">
                <a16:creationId xmlns:a16="http://schemas.microsoft.com/office/drawing/2014/main" id="{15710BD4-ADE2-4ADD-8AA5-F42D2ABFD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6064"/>
            <a:ext cx="9144000" cy="372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25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/>
              <a:t>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D286FB-5E26-4F83-B4A7-2C4542601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81" y="1371599"/>
            <a:ext cx="8092037" cy="45720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41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/>
              <a:t>Results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E0FAEB-6220-4C1D-B5FF-AFAAFE42B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15" y="1428471"/>
            <a:ext cx="8564170" cy="400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27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/>
              <a:t>Discussion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B79BB6-8C7C-4F30-B9E2-A4558F706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4572000"/>
          </a:xfrm>
        </p:spPr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The results of this study demonstrated a similar amount of time in therapeutic range between the traditional monitoring group and the pharmacist monitoring group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The primary endpoint did not demonstrate statistical significance to show that pharmacist monitoring was superior to traditional monitoring (48% vs 52%, p = 0.3777)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1900" dirty="0"/>
              <a:t>This finding was true when patients were analyzed for new starts as well as patients continuing their warfarin therapy (new starts: 22% vs 52%, p=0.50; continuing: 51% vs 52%, p = 0.50)</a:t>
            </a:r>
          </a:p>
        </p:txBody>
      </p:sp>
    </p:spTree>
    <p:extLst>
      <p:ext uri="{BB962C8B-B14F-4D97-AF65-F5344CB8AC3E}">
        <p14:creationId xmlns:p14="http://schemas.microsoft.com/office/powerpoint/2010/main" val="2183071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/>
              <a:t>Discussion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B79BB6-8C7C-4F30-B9E2-A4558F706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4572000"/>
          </a:xfrm>
        </p:spPr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However, the pharmacist monitoring group overall did show a trend with results that were superior to traditional monitoring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1900" dirty="0"/>
              <a:t>Average number of days bridged (6.33 vs 4.33)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1900" dirty="0"/>
              <a:t>Average time to goal INR (6 vs 4)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The secondary endpoint for number of patients with supratherapeutic INRs during their stay showed statistical significance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1900" dirty="0"/>
              <a:t>More patients had supratherapeutic INR in the traditional monitoring group when compared to the pharmacist group (12 vs 3 [46% vs 12%], p = 0.0064)</a:t>
            </a:r>
          </a:p>
          <a:p>
            <a:pPr marL="36576" lvl="1" indent="0">
              <a:spcBef>
                <a:spcPts val="648"/>
              </a:spcBef>
              <a:spcAft>
                <a:spcPts val="600"/>
              </a:spcAft>
              <a:buNone/>
            </a:pPr>
            <a:endParaRPr lang="en-US" sz="2100" dirty="0"/>
          </a:p>
          <a:p>
            <a:pPr marL="212598" lvl="2" indent="0">
              <a:spcBef>
                <a:spcPts val="648"/>
              </a:spcBef>
              <a:spcAft>
                <a:spcPts val="600"/>
              </a:spcAft>
              <a:buNone/>
            </a:pPr>
            <a:r>
              <a:rPr lang="en-US" sz="21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02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/>
              <a:t>Discussion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B79BB6-8C7C-4F30-B9E2-A4558F706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4572000"/>
          </a:xfrm>
        </p:spPr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There were several limitations to this study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This was a single-center study with a small patient population (n = 52)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1900" dirty="0"/>
              <a:t>Although not statistically significant, all the endpoints did demonstrate better outcomes in the pharmacist monitoring group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1900" dirty="0"/>
              <a:t>It is possible that if the study had a longer study period and a larger sample size, that we would see a statistically significant benefit in pharmacy management of warfarin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Prior to the study, pharmacists still monitored and reached out to physicians about dose changes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1900" dirty="0"/>
              <a:t>May have blunted the actual impact of pharmacy managing warfarin dosing</a:t>
            </a:r>
          </a:p>
          <a:p>
            <a:pPr marL="212598" lvl="2" indent="0">
              <a:spcBef>
                <a:spcPts val="648"/>
              </a:spcBef>
              <a:spcAft>
                <a:spcPts val="600"/>
              </a:spcAft>
              <a:buNone/>
            </a:pPr>
            <a:r>
              <a:rPr lang="en-US" sz="21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03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/>
              <a:t>Discussion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B79BB6-8C7C-4F30-B9E2-A4558F706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4572000"/>
          </a:xfrm>
        </p:spPr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In our current protocol, hospitalists continued to order the 1</a:t>
            </a:r>
            <a:r>
              <a:rPr lang="en-US" sz="2100" baseline="30000" dirty="0"/>
              <a:t>st</a:t>
            </a:r>
            <a:r>
              <a:rPr lang="en-US" sz="2100" dirty="0"/>
              <a:t> dose of warfarin and pharmacy adjusts afterwards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This is another potential limitation since the 1</a:t>
            </a:r>
            <a:r>
              <a:rPr lang="en-US" sz="2100" baseline="30000" dirty="0"/>
              <a:t>st</a:t>
            </a:r>
            <a:r>
              <a:rPr lang="en-US" sz="2100" dirty="0"/>
              <a:t> dose of warfarin patients receive can affect their INR values in subsequent days and would have a large impact especially if these patients have a short stay</a:t>
            </a:r>
          </a:p>
          <a:p>
            <a:pPr marL="212598" lvl="2" indent="0">
              <a:spcBef>
                <a:spcPts val="648"/>
              </a:spcBef>
              <a:spcAft>
                <a:spcPts val="6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087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/>
              <a:t>Future Directions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B79BB6-8C7C-4F30-B9E2-A4558F706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4572000"/>
          </a:xfrm>
        </p:spPr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Initiate a Pharmacy Managed Warfarin Consult Service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Physicians to put in an order that indicates “Warfarin: Pharmacy to Manage”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Expand pharmacist warfarin service to all services beyond general medicine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Expansion of protocol to allow for automatic discontinuation of full dose </a:t>
            </a:r>
            <a:r>
              <a:rPr lang="en-US" sz="2100" dirty="0" err="1"/>
              <a:t>Lovenox</a:t>
            </a:r>
            <a:r>
              <a:rPr lang="en-US" sz="2100" dirty="0"/>
              <a:t> once patient is therapeutic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endParaRPr lang="en-US" sz="2100" dirty="0"/>
          </a:p>
          <a:p>
            <a:pPr marL="212598" lvl="2" indent="0">
              <a:spcBef>
                <a:spcPts val="648"/>
              </a:spcBef>
              <a:spcAft>
                <a:spcPts val="600"/>
              </a:spcAft>
              <a:buNone/>
            </a:pPr>
            <a:r>
              <a:rPr lang="en-US" sz="21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501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b="1" i="0" kern="1200"/>
              <a:t>Future Directions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B79BB6-8C7C-4F30-B9E2-A4558F70633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8788" y="1373188"/>
            <a:ext cx="2509699" cy="4572000"/>
          </a:xfrm>
        </p:spPr>
        <p:txBody>
          <a:bodyPr>
            <a:normAutofit lnSpcReduction="10000"/>
          </a:bodyPr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400" dirty="0"/>
              <a:t>Create a process to provide patients with their inpatient warfarin monitoring sheets prior to discharge to improve transitions of care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endParaRPr lang="en-US" dirty="0"/>
          </a:p>
          <a:p>
            <a:pPr marL="212598" lvl="2" indent="0">
              <a:spcBef>
                <a:spcPts val="648"/>
              </a:spcBef>
              <a:spcAft>
                <a:spcPts val="600"/>
              </a:spcAft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77B6C398-B777-42BA-9E78-6582EECED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487" y="854964"/>
            <a:ext cx="6175513" cy="5427406"/>
          </a:xfrm>
          <a:prstGeom prst="rect">
            <a:avLst/>
          </a:prstGeom>
          <a:noFill/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68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/>
              <a:t>Conclusion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B79BB6-8C7C-4F30-B9E2-A4558F706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4572000"/>
          </a:xfrm>
        </p:spPr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The pharmacist monitoring group demonstrated similar time in therapeutic range as the traditional monitoring group and showed </a:t>
            </a:r>
            <a:r>
              <a:rPr lang="en-US" sz="2100" u="sng" dirty="0"/>
              <a:t>lower </a:t>
            </a:r>
            <a:r>
              <a:rPr lang="en-US" sz="2100" dirty="0"/>
              <a:t>incidences of supratherapeutic INRs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This study supports the creation of a Pharmacy Managed Warfarin Consult service</a:t>
            </a:r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May decrease supratherapeutic INRs and bleed risk, while maintaining and perhaps even increase TTR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The addition of pharmacist monitoring for hospitalized patients on warfarin may also be cost-effective</a:t>
            </a:r>
            <a:r>
              <a:rPr lang="en-US" sz="2100" baseline="30000" dirty="0"/>
              <a:t>4</a:t>
            </a:r>
            <a:endParaRPr lang="en-US" sz="2100" dirty="0"/>
          </a:p>
          <a:p>
            <a:pPr marL="555498" lvl="2" indent="-342900">
              <a:spcBef>
                <a:spcPts val="648"/>
              </a:spcBef>
              <a:spcAft>
                <a:spcPts val="600"/>
              </a:spcAft>
            </a:pPr>
            <a:r>
              <a:rPr lang="en-US" sz="2100" dirty="0"/>
              <a:t>Decreasing length of stay</a:t>
            </a:r>
          </a:p>
          <a:p>
            <a:pPr marL="212598" lvl="2" indent="0">
              <a:spcBef>
                <a:spcPts val="648"/>
              </a:spcBef>
              <a:spcAft>
                <a:spcPts val="600"/>
              </a:spcAft>
              <a:buNone/>
            </a:pPr>
            <a:r>
              <a:rPr lang="en-US" sz="21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394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9552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z="4400" b="1" i="0" kern="1200" dirty="0"/>
              <a:t>References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46231" y="6374288"/>
            <a:ext cx="740568" cy="278924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5E8BC936-0928-C346-B13E-04BD58031644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B79BB6-8C7C-4F30-B9E2-A4558F706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4572000"/>
          </a:xfrm>
        </p:spPr>
        <p:txBody>
          <a:bodyPr/>
          <a:lstStyle/>
          <a:p>
            <a:pPr marL="379476" lvl="1" indent="-342900">
              <a:spcBef>
                <a:spcPts val="648"/>
              </a:spcBef>
              <a:spcAft>
                <a:spcPts val="600"/>
              </a:spcAft>
              <a:buAutoNum type="arabicPeriod"/>
            </a:pPr>
            <a:r>
              <a:rPr lang="en-US" dirty="0" err="1"/>
              <a:t>Biscup</a:t>
            </a:r>
            <a:r>
              <a:rPr lang="en-US" dirty="0"/>
              <a:t>-Horn, P. J., </a:t>
            </a:r>
            <a:r>
              <a:rPr lang="en-US" dirty="0" err="1"/>
              <a:t>Streiff</a:t>
            </a:r>
            <a:r>
              <a:rPr lang="en-US" dirty="0"/>
              <a:t>, M. B., </a:t>
            </a:r>
            <a:r>
              <a:rPr lang="en-US" dirty="0" err="1"/>
              <a:t>Ulbrich</a:t>
            </a:r>
            <a:r>
              <a:rPr lang="en-US" dirty="0"/>
              <a:t>, T. R., Nesbit, T. W., &amp; </a:t>
            </a:r>
            <a:r>
              <a:rPr lang="en-US" dirty="0" err="1"/>
              <a:t>Shermock</a:t>
            </a:r>
            <a:r>
              <a:rPr lang="en-US" dirty="0"/>
              <a:t>, K. M. (2008). Impact of an inpatient anticoagulation management service on clinical outcomes. </a:t>
            </a:r>
            <a:r>
              <a:rPr lang="en-US" i="1" dirty="0"/>
              <a:t>Annals of Pharmacotherapy</a:t>
            </a:r>
            <a:r>
              <a:rPr lang="en-US" dirty="0"/>
              <a:t>, </a:t>
            </a:r>
            <a:r>
              <a:rPr lang="en-US" i="1" dirty="0"/>
              <a:t>42</a:t>
            </a:r>
            <a:r>
              <a:rPr lang="en-US" dirty="0"/>
              <a:t>(6), 777-782.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  <a:buAutoNum type="arabicPeriod"/>
            </a:pPr>
            <a:r>
              <a:rPr lang="en-US" dirty="0"/>
              <a:t>Hannan, C., &amp; Holden, L. (2012). Impact of an Inpatient Anticoagulation Monitoring Program. </a:t>
            </a:r>
            <a:r>
              <a:rPr lang="en-US" i="1" dirty="0"/>
              <a:t>US Pharm</a:t>
            </a:r>
            <a:r>
              <a:rPr lang="en-US" dirty="0"/>
              <a:t>, </a:t>
            </a:r>
            <a:r>
              <a:rPr lang="en-US" i="1" dirty="0"/>
              <a:t>2</a:t>
            </a:r>
            <a:r>
              <a:rPr lang="en-US" dirty="0"/>
              <a:t>, 17.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  <a:buAutoNum type="arabicPeriod"/>
            </a:pPr>
            <a:r>
              <a:rPr lang="en-US" dirty="0"/>
              <a:t>Kuruvilla M, </a:t>
            </a:r>
            <a:r>
              <a:rPr lang="en-US" dirty="0" err="1"/>
              <a:t>Gurk</a:t>
            </a:r>
            <a:r>
              <a:rPr lang="en-US" dirty="0"/>
              <a:t>-Turner C. A review of warfarin dosing and monitoring. </a:t>
            </a:r>
            <a:r>
              <a:rPr lang="en-US" i="1" dirty="0"/>
              <a:t>Proc (</a:t>
            </a:r>
            <a:r>
              <a:rPr lang="en-US" i="1" dirty="0" err="1"/>
              <a:t>Bayl</a:t>
            </a:r>
            <a:r>
              <a:rPr lang="en-US" i="1" dirty="0"/>
              <a:t> Univ Med Cent)</a:t>
            </a:r>
            <a:r>
              <a:rPr lang="en-US" dirty="0"/>
              <a:t>. 2001;14(3):305-306. doi:10.1080/08998280.2001.11927781</a:t>
            </a:r>
          </a:p>
          <a:p>
            <a:pPr marL="379476" lvl="1" indent="-342900">
              <a:spcBef>
                <a:spcPts val="648"/>
              </a:spcBef>
              <a:spcAft>
                <a:spcPts val="600"/>
              </a:spcAft>
              <a:buAutoNum type="arabicPeriod"/>
            </a:pPr>
            <a:r>
              <a:rPr lang="en-US" dirty="0"/>
              <a:t>Mamdani MM, Racine E, </a:t>
            </a:r>
            <a:r>
              <a:rPr lang="en-US" dirty="0" err="1"/>
              <a:t>McCreadie</a:t>
            </a:r>
            <a:r>
              <a:rPr lang="en-US" dirty="0"/>
              <a:t> S, Zimmerman C, O'Sullivan TL, Jensen G, </a:t>
            </a:r>
            <a:r>
              <a:rPr lang="en-US" dirty="0" err="1"/>
              <a:t>Ragatzki</a:t>
            </a:r>
            <a:r>
              <a:rPr lang="en-US" dirty="0"/>
              <a:t> P, Stevenson JG. Clinical and economic effectiveness of an inpatient anticoagulation service. Pharmacotherapy. 1999 Sep;19(9):1064-74. </a:t>
            </a:r>
            <a:r>
              <a:rPr lang="en-US" dirty="0" err="1"/>
              <a:t>doi</a:t>
            </a:r>
            <a:r>
              <a:rPr lang="en-US" dirty="0"/>
              <a:t>: 10.1592/phco.19.13.1064.31591. PMID: 10610013.</a:t>
            </a:r>
          </a:p>
        </p:txBody>
      </p:sp>
    </p:spTree>
    <p:extLst>
      <p:ext uri="{BB962C8B-B14F-4D97-AF65-F5344CB8AC3E}">
        <p14:creationId xmlns:p14="http://schemas.microsoft.com/office/powerpoint/2010/main" val="305933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8BC936-0928-C346-B13E-04BD58031644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58787" y="1446930"/>
            <a:ext cx="7822432" cy="4572000"/>
          </a:xfrm>
        </p:spPr>
        <p:txBody>
          <a:bodyPr/>
          <a:lstStyle/>
          <a:p>
            <a:r>
              <a:rPr lang="en-US" dirty="0"/>
              <a:t>Questions?</a:t>
            </a:r>
          </a:p>
          <a:p>
            <a:endParaRPr lang="en-US" dirty="0"/>
          </a:p>
          <a:p>
            <a:r>
              <a:rPr lang="en-US" sz="2800" dirty="0"/>
              <a:t>yjing@northwell.edu</a:t>
            </a:r>
          </a:p>
          <a:p>
            <a:r>
              <a:rPr lang="en-US" sz="2800" dirty="0"/>
              <a:t>Yaxun Jing</a:t>
            </a:r>
          </a:p>
          <a:p>
            <a:r>
              <a:rPr lang="en-US" sz="2800" dirty="0"/>
              <a:t>PGY-1 Pharmacy Resident</a:t>
            </a:r>
          </a:p>
          <a:p>
            <a:r>
              <a:rPr lang="en-US" sz="2800" dirty="0"/>
              <a:t>Peconic Bay Medical Center – Northwell Health</a:t>
            </a:r>
          </a:p>
        </p:txBody>
      </p:sp>
    </p:spTree>
    <p:extLst>
      <p:ext uri="{BB962C8B-B14F-4D97-AF65-F5344CB8AC3E}">
        <p14:creationId xmlns:p14="http://schemas.microsoft.com/office/powerpoint/2010/main" val="4081361427"/>
      </p:ext>
    </p:extLst>
  </p:cSld>
  <p:clrMapOvr>
    <a:masterClrMapping/>
  </p:clrMapOvr>
</p:sld>
</file>

<file path=ppt/theme/theme1.xml><?xml version="1.0" encoding="utf-8"?>
<a:theme xmlns:a="http://schemas.openxmlformats.org/drawingml/2006/main" name="base 4x3 blue">
  <a:themeElements>
    <a:clrScheme name="nwh">
      <a:dk1>
        <a:srgbClr val="53565A"/>
      </a:dk1>
      <a:lt1>
        <a:srgbClr val="FFFFFF"/>
      </a:lt1>
      <a:dk2>
        <a:srgbClr val="009ADF"/>
      </a:dk2>
      <a:lt2>
        <a:srgbClr val="FFFFFF"/>
      </a:lt2>
      <a:accent1>
        <a:srgbClr val="003CA5"/>
      </a:accent1>
      <a:accent2>
        <a:srgbClr val="6DC3DF"/>
      </a:accent2>
      <a:accent3>
        <a:srgbClr val="3DAD2C"/>
      </a:accent3>
      <a:accent4>
        <a:srgbClr val="9E29B5"/>
      </a:accent4>
      <a:accent5>
        <a:srgbClr val="9494D1"/>
      </a:accent5>
      <a:accent6>
        <a:srgbClr val="FF681E"/>
      </a:accent6>
      <a:hlink>
        <a:srgbClr val="003CA5"/>
      </a:hlink>
      <a:folHlink>
        <a:srgbClr val="E33D2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Peconic Bay Presentation Template</Template>
  <TotalTime>11605</TotalTime>
  <Words>1238</Words>
  <Application>Microsoft Office PowerPoint</Application>
  <PresentationFormat>On-screen Show (4:3)</PresentationFormat>
  <Paragraphs>123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base 4x3 blue</vt:lpstr>
      <vt:lpstr>Warfarin Adjustment and Review by Pharmacists in an Inpatient Setting (WARPh) </vt:lpstr>
      <vt:lpstr>Disclosure</vt:lpstr>
      <vt:lpstr>Background</vt:lpstr>
      <vt:lpstr>Study Objectives</vt:lpstr>
      <vt:lpstr>Study Design and Methodology</vt:lpstr>
      <vt:lpstr>Study Design and Methodology</vt:lpstr>
      <vt:lpstr>Study Design and Methodology</vt:lpstr>
      <vt:lpstr>Study Design and Methodology</vt:lpstr>
      <vt:lpstr>Results</vt:lpstr>
      <vt:lpstr>Results</vt:lpstr>
      <vt:lpstr>Results</vt:lpstr>
      <vt:lpstr>Results</vt:lpstr>
      <vt:lpstr>Discussion</vt:lpstr>
      <vt:lpstr>Discussion</vt:lpstr>
      <vt:lpstr>Discussion</vt:lpstr>
      <vt:lpstr>Discussion</vt:lpstr>
      <vt:lpstr>Future Directions</vt:lpstr>
      <vt:lpstr>Future Directions</vt:lpstr>
      <vt:lpstr>Conclusion</vt:lpstr>
      <vt:lpstr>References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Case, 30pt Calibri Bold, NWH Gray Sentence Case, 30pt Calibri, NWH Gray</dc:title>
  <dc:creator>Jing, Yaxun</dc:creator>
  <cp:lastModifiedBy>Jry J</cp:lastModifiedBy>
  <cp:revision>91</cp:revision>
  <cp:lastPrinted>2015-11-16T19:15:14Z</cp:lastPrinted>
  <dcterms:created xsi:type="dcterms:W3CDTF">2021-04-15T18:07:42Z</dcterms:created>
  <dcterms:modified xsi:type="dcterms:W3CDTF">2021-05-26T22:47:15Z</dcterms:modified>
</cp:coreProperties>
</file>